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67" r:id="rId2"/>
    <p:sldId id="272" r:id="rId3"/>
    <p:sldId id="259" r:id="rId4"/>
    <p:sldId id="260" r:id="rId5"/>
    <p:sldId id="269" r:id="rId6"/>
    <p:sldId id="271" r:id="rId7"/>
    <p:sldId id="263" r:id="rId8"/>
    <p:sldId id="264" r:id="rId9"/>
    <p:sldId id="265" r:id="rId10"/>
    <p:sldId id="270"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52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1A03068D-ED53-4E33-8D88-6CF05C5EA736}" type="datetimeFigureOut">
              <a:rPr lang="en-IN" smtClean="0"/>
              <a:pPr/>
              <a:t>20-01-2020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714DFD1-8BC3-423B-9A5E-8594924AD931}" type="slidenum">
              <a:rPr lang="en-IN" smtClean="0"/>
              <a:pPr/>
              <a:t>‹#›</a:t>
            </a:fld>
            <a:endParaRPr lang="en-IN"/>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A03068D-ED53-4E33-8D88-6CF05C5EA736}" type="datetimeFigureOut">
              <a:rPr lang="en-IN" smtClean="0"/>
              <a:pPr/>
              <a:t>20-01-2020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714DFD1-8BC3-423B-9A5E-8594924AD931}"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A03068D-ED53-4E33-8D88-6CF05C5EA736}" type="datetimeFigureOut">
              <a:rPr lang="en-IN" smtClean="0"/>
              <a:pPr/>
              <a:t>20-01-2020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714DFD1-8BC3-423B-9A5E-8594924AD931}" type="slidenum">
              <a:rPr lang="en-IN" smtClean="0"/>
              <a:pPr/>
              <a:t>‹#›</a:t>
            </a:fld>
            <a:endParaRPr lang="en-IN"/>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A03068D-ED53-4E33-8D88-6CF05C5EA736}" type="datetimeFigureOut">
              <a:rPr lang="en-IN" smtClean="0"/>
              <a:pPr/>
              <a:t>20-01-2020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714DFD1-8BC3-423B-9A5E-8594924AD931}"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A03068D-ED53-4E33-8D88-6CF05C5EA736}" type="datetimeFigureOut">
              <a:rPr lang="en-IN" smtClean="0"/>
              <a:pPr/>
              <a:t>20-01-2020</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C714DFD1-8BC3-423B-9A5E-8594924AD931}"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A03068D-ED53-4E33-8D88-6CF05C5EA736}" type="datetimeFigureOut">
              <a:rPr lang="en-IN" smtClean="0"/>
              <a:pPr/>
              <a:t>20-01-2020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C714DFD1-8BC3-423B-9A5E-8594924AD931}"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03068D-ED53-4E33-8D88-6CF05C5EA736}" type="datetimeFigureOut">
              <a:rPr lang="en-IN" smtClean="0"/>
              <a:pPr/>
              <a:t>20-01-2020</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C714DFD1-8BC3-423B-9A5E-8594924AD931}"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A03068D-ED53-4E33-8D88-6CF05C5EA736}" type="datetimeFigureOut">
              <a:rPr lang="en-IN" smtClean="0"/>
              <a:pPr/>
              <a:t>20-01-2020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714DFD1-8BC3-423B-9A5E-8594924AD931}" type="slidenum">
              <a:rPr lang="en-IN" smtClean="0"/>
              <a:pPr/>
              <a:t>‹#›</a:t>
            </a:fld>
            <a:endParaRPr lang="en-IN"/>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1A03068D-ED53-4E33-8D88-6CF05C5EA736}" type="datetimeFigureOut">
              <a:rPr lang="en-IN" smtClean="0"/>
              <a:pPr/>
              <a:t>20-01-2020</a:t>
            </a:fld>
            <a:endParaRPr lang="en-IN"/>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IN"/>
          </a:p>
        </p:txBody>
      </p:sp>
      <p:sp>
        <p:nvSpPr>
          <p:cNvPr id="7" name="Slide Number Placeholder 6"/>
          <p:cNvSpPr>
            <a:spLocks noGrp="1"/>
          </p:cNvSpPr>
          <p:nvPr>
            <p:ph type="sldNum" sz="quarter" idx="12"/>
          </p:nvPr>
        </p:nvSpPr>
        <p:spPr>
          <a:xfrm>
            <a:off x="8339328" y="1170432"/>
            <a:ext cx="733864" cy="201168"/>
          </a:xfrm>
        </p:spPr>
        <p:txBody>
          <a:bodyPr/>
          <a:lstStyle/>
          <a:p>
            <a:fld id="{C714DFD1-8BC3-423B-9A5E-8594924AD931}"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A03068D-ED53-4E33-8D88-6CF05C5EA736}" type="datetimeFigureOut">
              <a:rPr lang="en-IN" smtClean="0"/>
              <a:pPr/>
              <a:t>20-01-2020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714DFD1-8BC3-423B-9A5E-8594924AD931}"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A03068D-ED53-4E33-8D88-6CF05C5EA736}" type="datetimeFigureOut">
              <a:rPr lang="en-IN" smtClean="0"/>
              <a:pPr/>
              <a:t>20-01-2020</a:t>
            </a:fld>
            <a:endParaRPr lang="en-IN"/>
          </a:p>
        </p:txBody>
      </p:sp>
      <p:sp>
        <p:nvSpPr>
          <p:cNvPr id="5" name="Footer Placeholder 4"/>
          <p:cNvSpPr>
            <a:spLocks noGrp="1"/>
          </p:cNvSpPr>
          <p:nvPr>
            <p:ph type="ftr" sz="quarter" idx="11"/>
          </p:nvPr>
        </p:nvSpPr>
        <p:spPr>
          <a:xfrm>
            <a:off x="2640597" y="6377459"/>
            <a:ext cx="3836404" cy="365125"/>
          </a:xfrm>
        </p:spPr>
        <p:txBody>
          <a:bodyPr/>
          <a:lstStyle/>
          <a:p>
            <a:endParaRPr lang="en-IN"/>
          </a:p>
        </p:txBody>
      </p:sp>
      <p:sp>
        <p:nvSpPr>
          <p:cNvPr id="6" name="Slide Number Placeholder 5"/>
          <p:cNvSpPr>
            <a:spLocks noGrp="1"/>
          </p:cNvSpPr>
          <p:nvPr>
            <p:ph type="sldNum" sz="quarter" idx="12"/>
          </p:nvPr>
        </p:nvSpPr>
        <p:spPr/>
        <p:txBody>
          <a:bodyPr/>
          <a:lstStyle/>
          <a:p>
            <a:fld id="{C714DFD1-8BC3-423B-9A5E-8594924AD931}"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1A03068D-ED53-4E33-8D88-6CF05C5EA736}" type="datetimeFigureOut">
              <a:rPr lang="en-IN" smtClean="0"/>
              <a:pPr/>
              <a:t>20-01-2020</a:t>
            </a:fld>
            <a:endParaRPr lang="en-IN"/>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IN"/>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C714DFD1-8BC3-423B-9A5E-8594924AD931}"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investopedia.com/terms/c/cost-accounting.asp"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Introduction of Cost Accounting</a:t>
            </a:r>
            <a:endParaRPr lang="en-IN" dirty="0"/>
          </a:p>
        </p:txBody>
      </p:sp>
      <p:sp>
        <p:nvSpPr>
          <p:cNvPr id="3" name="Content Placeholder 2"/>
          <p:cNvSpPr>
            <a:spLocks noGrp="1"/>
          </p:cNvSpPr>
          <p:nvPr>
            <p:ph idx="1"/>
          </p:nvPr>
        </p:nvSpPr>
        <p:spPr/>
        <p:txBody>
          <a:bodyPr>
            <a:normAutofit/>
          </a:bodyPr>
          <a:lstStyle/>
          <a:p>
            <a:pPr>
              <a:buNone/>
            </a:pPr>
            <a:r>
              <a:rPr lang="en-IN" dirty="0" smtClean="0">
                <a:solidFill>
                  <a:srgbClr val="C00000"/>
                </a:solidFill>
              </a:rPr>
              <a:t>Meaning of Cost Accounting</a:t>
            </a:r>
          </a:p>
          <a:p>
            <a:pPr algn="just">
              <a:buNone/>
            </a:pPr>
            <a:r>
              <a:rPr lang="en-IN" u="sng" dirty="0" smtClean="0">
                <a:latin typeface="Times New Roman" pitchFamily="18" charset="0"/>
                <a:cs typeface="Times New Roman" pitchFamily="18" charset="0"/>
                <a:hlinkClick r:id="rId2"/>
              </a:rPr>
              <a:t>	Cost accounting</a:t>
            </a:r>
            <a:r>
              <a:rPr lang="en-IN" dirty="0" smtClean="0">
                <a:latin typeface="Times New Roman" pitchFamily="18" charset="0"/>
                <a:cs typeface="Times New Roman" pitchFamily="18" charset="0"/>
              </a:rPr>
              <a:t> is concerned with recording, classifying and summarizing costs for determination of costs of products or services, planning, controlling and reducing such costs and furnishing of information to management for decision making.</a:t>
            </a:r>
            <a:endParaRPr lang="en-IN" dirty="0"/>
          </a:p>
        </p:txBody>
      </p:sp>
    </p:spTree>
  </p:cSld>
  <p:clrMapOvr>
    <a:masterClrMapping/>
  </p:clrMapOvr>
  <p:transition>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Meaning of Cost</a:t>
            </a:r>
            <a:endParaRPr lang="en-IN" dirty="0"/>
          </a:p>
        </p:txBody>
      </p:sp>
      <p:sp>
        <p:nvSpPr>
          <p:cNvPr id="3" name="Content Placeholder 2"/>
          <p:cNvSpPr>
            <a:spLocks noGrp="1"/>
          </p:cNvSpPr>
          <p:nvPr>
            <p:ph idx="1"/>
          </p:nvPr>
        </p:nvSpPr>
        <p:spPr/>
        <p:txBody>
          <a:bodyPr/>
          <a:lstStyle/>
          <a:p>
            <a:pPr algn="just">
              <a:buNone/>
            </a:pPr>
            <a:r>
              <a:rPr lang="en-IN" dirty="0" smtClean="0">
                <a:solidFill>
                  <a:srgbClr val="C00000"/>
                </a:solidFill>
                <a:latin typeface="Times New Roman" pitchFamily="18" charset="0"/>
                <a:cs typeface="Times New Roman" pitchFamily="18" charset="0"/>
              </a:rPr>
              <a:t>Cost</a:t>
            </a:r>
            <a:r>
              <a:rPr lang="en-IN" dirty="0" smtClean="0">
                <a:latin typeface="Times New Roman" pitchFamily="18" charset="0"/>
                <a:cs typeface="Times New Roman" pitchFamily="18" charset="0"/>
              </a:rPr>
              <a:t> is the amount of resources given up in exchange for some goods and services. The resource given up are money and money’s equivalent expressed in monetary units.</a:t>
            </a:r>
            <a:endParaRPr lang="en-IN" dirty="0">
              <a:latin typeface="Times New Roman" pitchFamily="18" charset="0"/>
              <a:cs typeface="Times New Roman" pitchFamily="18" charset="0"/>
            </a:endParaRPr>
          </a:p>
        </p:txBody>
      </p:sp>
    </p:spTree>
  </p:cSld>
  <p:clrMapOvr>
    <a:masterClrMapping/>
  </p:clrMapOvr>
  <p:transition>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Definition of Cost Accountancy</a:t>
            </a:r>
            <a:endParaRPr lang="en-IN" dirty="0"/>
          </a:p>
        </p:txBody>
      </p:sp>
      <p:sp>
        <p:nvSpPr>
          <p:cNvPr id="3" name="Content Placeholder 2"/>
          <p:cNvSpPr>
            <a:spLocks noGrp="1"/>
          </p:cNvSpPr>
          <p:nvPr>
            <p:ph idx="1"/>
          </p:nvPr>
        </p:nvSpPr>
        <p:spPr/>
        <p:txBody>
          <a:bodyPr/>
          <a:lstStyle/>
          <a:p>
            <a:endParaRPr lang="en-IN"/>
          </a:p>
        </p:txBody>
      </p:sp>
      <p:pic>
        <p:nvPicPr>
          <p:cNvPr id="3074" name="Picture 2" descr="C:\Users\Dr. Parmila\Desktop\PPT Cost Accounting\2.jpg"/>
          <p:cNvPicPr>
            <a:picLocks noChangeAspect="1" noChangeArrowheads="1"/>
          </p:cNvPicPr>
          <p:nvPr/>
        </p:nvPicPr>
        <p:blipFill>
          <a:blip r:embed="rId2" cstate="print"/>
          <a:srcRect/>
          <a:stretch>
            <a:fillRect/>
          </a:stretch>
        </p:blipFill>
        <p:spPr bwMode="auto">
          <a:xfrm>
            <a:off x="467544" y="1772816"/>
            <a:ext cx="8280920" cy="4562475"/>
          </a:xfrm>
          <a:prstGeom prst="rect">
            <a:avLst/>
          </a:prstGeom>
          <a:noFill/>
        </p:spPr>
      </p:pic>
    </p:spTree>
  </p:cSld>
  <p:clrMapOvr>
    <a:masterClrMapping/>
  </p:clrMapOvr>
  <p:transition>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Elements of Cost</a:t>
            </a:r>
            <a:endParaRPr lang="en-IN" dirty="0"/>
          </a:p>
        </p:txBody>
      </p:sp>
      <p:sp>
        <p:nvSpPr>
          <p:cNvPr id="3" name="Content Placeholder 2"/>
          <p:cNvSpPr>
            <a:spLocks noGrp="1"/>
          </p:cNvSpPr>
          <p:nvPr>
            <p:ph idx="1"/>
          </p:nvPr>
        </p:nvSpPr>
        <p:spPr/>
        <p:txBody>
          <a:bodyPr/>
          <a:lstStyle/>
          <a:p>
            <a:endParaRPr lang="en-IN" dirty="0"/>
          </a:p>
        </p:txBody>
      </p:sp>
      <p:pic>
        <p:nvPicPr>
          <p:cNvPr id="4098" name="Picture 2" descr="C:\Users\Dr. Parmila\Desktop\PPT Cost Accounting\3.jpg"/>
          <p:cNvPicPr>
            <a:picLocks noChangeAspect="1" noChangeArrowheads="1"/>
          </p:cNvPicPr>
          <p:nvPr/>
        </p:nvPicPr>
        <p:blipFill>
          <a:blip r:embed="rId2" cstate="print"/>
          <a:srcRect/>
          <a:stretch>
            <a:fillRect/>
          </a:stretch>
        </p:blipFill>
        <p:spPr bwMode="auto">
          <a:xfrm>
            <a:off x="539552" y="1844824"/>
            <a:ext cx="8208912" cy="4562475"/>
          </a:xfrm>
          <a:prstGeom prst="rect">
            <a:avLst/>
          </a:prstGeom>
          <a:noFill/>
        </p:spPr>
      </p:pic>
    </p:spTree>
  </p:cSld>
  <p:clrMapOvr>
    <a:masterClrMapping/>
  </p:clrMapOvr>
  <p:transition>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Direct/Indirect </a:t>
            </a:r>
            <a:endParaRPr lang="en-IN" dirty="0"/>
          </a:p>
        </p:txBody>
      </p:sp>
      <p:sp>
        <p:nvSpPr>
          <p:cNvPr id="3" name="Content Placeholder 2"/>
          <p:cNvSpPr>
            <a:spLocks noGrp="1"/>
          </p:cNvSpPr>
          <p:nvPr>
            <p:ph idx="1"/>
          </p:nvPr>
        </p:nvSpPr>
        <p:spPr/>
        <p:txBody>
          <a:bodyPr>
            <a:normAutofit lnSpcReduction="10000"/>
          </a:bodyPr>
          <a:lstStyle/>
          <a:p>
            <a:pPr algn="just">
              <a:buNone/>
            </a:pPr>
            <a:r>
              <a:rPr lang="en-IN" b="1" dirty="0" smtClean="0">
                <a:latin typeface="Times New Roman" pitchFamily="18" charset="0"/>
                <a:cs typeface="Times New Roman" pitchFamily="18" charset="0"/>
              </a:rPr>
              <a:t>Illustration</a:t>
            </a:r>
            <a:endParaRPr lang="en-IN" dirty="0" smtClean="0">
              <a:latin typeface="Times New Roman" pitchFamily="18" charset="0"/>
              <a:cs typeface="Times New Roman" pitchFamily="18" charset="0"/>
            </a:endParaRPr>
          </a:p>
          <a:p>
            <a:pPr algn="just"/>
            <a:r>
              <a:rPr lang="en-IN" dirty="0" smtClean="0">
                <a:latin typeface="Times New Roman" pitchFamily="18" charset="0"/>
                <a:cs typeface="Times New Roman" pitchFamily="18" charset="0"/>
              </a:rPr>
              <a:t>Say a toy manufacturing unit procures plastic as a raw material. The cost of plastic is direct material cost. The costs incurred in the packing and transportation of the same is the indirect material cost.  Similarly, the labour cost for the production of toys is the direct labour cost whereas the salary of the production supervisor will be indirect labour cost.</a:t>
            </a:r>
          </a:p>
          <a:p>
            <a:pPr>
              <a:buNone/>
            </a:pPr>
            <a:endParaRPr lang="en-IN" dirty="0"/>
          </a:p>
        </p:txBody>
      </p:sp>
    </p:spTree>
  </p:cSld>
  <p:clrMapOvr>
    <a:masterClrMapping/>
  </p:clrMapOvr>
  <p:transition>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Classification of Cost Accounting</a:t>
            </a:r>
            <a:endParaRPr lang="en-IN" dirty="0"/>
          </a:p>
        </p:txBody>
      </p:sp>
      <p:sp>
        <p:nvSpPr>
          <p:cNvPr id="3" name="Content Placeholder 2"/>
          <p:cNvSpPr>
            <a:spLocks noGrp="1"/>
          </p:cNvSpPr>
          <p:nvPr>
            <p:ph idx="1"/>
          </p:nvPr>
        </p:nvSpPr>
        <p:spPr/>
        <p:txBody>
          <a:bodyPr>
            <a:normAutofit lnSpcReduction="10000"/>
          </a:bodyPr>
          <a:lstStyle/>
          <a:p>
            <a:pPr>
              <a:buNone/>
            </a:pPr>
            <a:r>
              <a:rPr lang="en-IN" dirty="0" smtClean="0">
                <a:solidFill>
                  <a:srgbClr val="C00000"/>
                </a:solidFill>
                <a:latin typeface="Times New Roman" pitchFamily="18" charset="0"/>
                <a:cs typeface="Times New Roman" pitchFamily="18" charset="0"/>
              </a:rPr>
              <a:t>On the Basis of:</a:t>
            </a:r>
          </a:p>
          <a:p>
            <a:pPr>
              <a:buFont typeface="Wingdings" pitchFamily="2" charset="2"/>
              <a:buChar char="§"/>
            </a:pPr>
            <a:r>
              <a:rPr lang="en-IN" dirty="0" smtClean="0">
                <a:latin typeface="Times New Roman" pitchFamily="18" charset="0"/>
                <a:cs typeface="Times New Roman" pitchFamily="18" charset="0"/>
              </a:rPr>
              <a:t>Nature</a:t>
            </a:r>
          </a:p>
          <a:p>
            <a:pPr>
              <a:buFont typeface="Wingdings" pitchFamily="2" charset="2"/>
              <a:buChar char="§"/>
            </a:pPr>
            <a:r>
              <a:rPr lang="en-IN" dirty="0" smtClean="0">
                <a:latin typeface="Times New Roman" pitchFamily="18" charset="0"/>
                <a:cs typeface="Times New Roman" pitchFamily="18" charset="0"/>
              </a:rPr>
              <a:t>Function</a:t>
            </a:r>
          </a:p>
          <a:p>
            <a:pPr>
              <a:buFont typeface="Wingdings" pitchFamily="2" charset="2"/>
              <a:buChar char="§"/>
            </a:pPr>
            <a:r>
              <a:rPr lang="en-IN" dirty="0" smtClean="0">
                <a:latin typeface="Times New Roman" pitchFamily="18" charset="0"/>
                <a:cs typeface="Times New Roman" pitchFamily="18" charset="0"/>
              </a:rPr>
              <a:t>Variability</a:t>
            </a:r>
          </a:p>
          <a:p>
            <a:pPr>
              <a:buFont typeface="Wingdings" pitchFamily="2" charset="2"/>
              <a:buChar char="§"/>
            </a:pPr>
            <a:r>
              <a:rPr lang="en-IN" dirty="0" smtClean="0">
                <a:latin typeface="Times New Roman" pitchFamily="18" charset="0"/>
                <a:cs typeface="Times New Roman" pitchFamily="18" charset="0"/>
              </a:rPr>
              <a:t>Normality</a:t>
            </a:r>
          </a:p>
          <a:p>
            <a:pPr>
              <a:buFont typeface="Wingdings" pitchFamily="2" charset="2"/>
              <a:buChar char="§"/>
            </a:pPr>
            <a:r>
              <a:rPr lang="en-IN" dirty="0" smtClean="0">
                <a:latin typeface="Times New Roman" pitchFamily="18" charset="0"/>
                <a:cs typeface="Times New Roman" pitchFamily="18" charset="0"/>
              </a:rPr>
              <a:t>Managerial Decision Making</a:t>
            </a:r>
          </a:p>
          <a:p>
            <a:pPr>
              <a:buFont typeface="Wingdings" pitchFamily="2" charset="2"/>
              <a:buChar char="§"/>
            </a:pPr>
            <a:r>
              <a:rPr lang="en-IN" dirty="0" smtClean="0">
                <a:latin typeface="Times New Roman" pitchFamily="18" charset="0"/>
                <a:cs typeface="Times New Roman" pitchFamily="18" charset="0"/>
              </a:rPr>
              <a:t>Direct and indirect </a:t>
            </a:r>
          </a:p>
          <a:p>
            <a:pPr>
              <a:buFont typeface="Wingdings" pitchFamily="2" charset="2"/>
              <a:buChar char="§"/>
            </a:pPr>
            <a:r>
              <a:rPr lang="en-IN" dirty="0" smtClean="0">
                <a:latin typeface="Times New Roman" pitchFamily="18" charset="0"/>
                <a:cs typeface="Times New Roman" pitchFamily="18" charset="0"/>
              </a:rPr>
              <a:t>Controllability</a:t>
            </a:r>
          </a:p>
          <a:p>
            <a:pPr>
              <a:buFont typeface="Wingdings" pitchFamily="2" charset="2"/>
              <a:buChar char="§"/>
            </a:pPr>
            <a:r>
              <a:rPr lang="en-IN" dirty="0" smtClean="0">
                <a:latin typeface="Times New Roman" pitchFamily="18" charset="0"/>
                <a:cs typeface="Times New Roman" pitchFamily="18" charset="0"/>
              </a:rPr>
              <a:t>Time</a:t>
            </a:r>
          </a:p>
          <a:p>
            <a:pPr>
              <a:buFont typeface="Wingdings" pitchFamily="2" charset="2"/>
              <a:buChar char="§"/>
            </a:pPr>
            <a:r>
              <a:rPr lang="en-IN" dirty="0" smtClean="0">
                <a:latin typeface="Times New Roman" pitchFamily="18" charset="0"/>
                <a:cs typeface="Times New Roman" pitchFamily="18" charset="0"/>
              </a:rPr>
              <a:t>Planning and Control</a:t>
            </a:r>
            <a:endParaRPr lang="en-IN" dirty="0">
              <a:latin typeface="Times New Roman" pitchFamily="18" charset="0"/>
              <a:cs typeface="Times New Roman" pitchFamily="18" charset="0"/>
            </a:endParaRPr>
          </a:p>
        </p:txBody>
      </p:sp>
    </p:spTree>
  </p:cSld>
  <p:clrMapOvr>
    <a:masterClrMapping/>
  </p:clrMapOvr>
  <p:transition>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Scope of Cost Accounting</a:t>
            </a:r>
            <a:endParaRPr lang="en-IN" dirty="0"/>
          </a:p>
        </p:txBody>
      </p:sp>
      <p:sp>
        <p:nvSpPr>
          <p:cNvPr id="3" name="Content Placeholder 2"/>
          <p:cNvSpPr>
            <a:spLocks noGrp="1"/>
          </p:cNvSpPr>
          <p:nvPr>
            <p:ph idx="1"/>
          </p:nvPr>
        </p:nvSpPr>
        <p:spPr/>
        <p:txBody>
          <a:bodyPr/>
          <a:lstStyle/>
          <a:p>
            <a:endParaRPr lang="en-IN"/>
          </a:p>
        </p:txBody>
      </p:sp>
      <p:pic>
        <p:nvPicPr>
          <p:cNvPr id="7170" name="Picture 2" descr="C:\Users\Dr. Parmila\Desktop\PPT Cost Accounting\6.jpg"/>
          <p:cNvPicPr>
            <a:picLocks noChangeAspect="1" noChangeArrowheads="1"/>
          </p:cNvPicPr>
          <p:nvPr/>
        </p:nvPicPr>
        <p:blipFill>
          <a:blip r:embed="rId2" cstate="print"/>
          <a:srcRect/>
          <a:stretch>
            <a:fillRect/>
          </a:stretch>
        </p:blipFill>
        <p:spPr bwMode="auto">
          <a:xfrm>
            <a:off x="467544" y="1844824"/>
            <a:ext cx="8280920" cy="4392488"/>
          </a:xfrm>
          <a:prstGeom prst="rect">
            <a:avLst/>
          </a:prstGeom>
          <a:noFill/>
        </p:spPr>
      </p:pic>
    </p:spTree>
  </p:cSld>
  <p:clrMapOvr>
    <a:masterClrMapping/>
  </p:clrMapOvr>
  <p:transition>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Methods of Costing</a:t>
            </a:r>
            <a:endParaRPr lang="en-IN" dirty="0"/>
          </a:p>
        </p:txBody>
      </p:sp>
      <p:sp>
        <p:nvSpPr>
          <p:cNvPr id="3" name="Content Placeholder 2"/>
          <p:cNvSpPr>
            <a:spLocks noGrp="1"/>
          </p:cNvSpPr>
          <p:nvPr>
            <p:ph idx="1"/>
          </p:nvPr>
        </p:nvSpPr>
        <p:spPr/>
        <p:txBody>
          <a:bodyPr/>
          <a:lstStyle/>
          <a:p>
            <a:endParaRPr lang="en-IN"/>
          </a:p>
        </p:txBody>
      </p:sp>
      <p:pic>
        <p:nvPicPr>
          <p:cNvPr id="8194" name="Picture 2" descr="C:\Users\Dr. Parmila\Desktop\PPT Cost Accounting\7.jpg"/>
          <p:cNvPicPr>
            <a:picLocks noChangeAspect="1" noChangeArrowheads="1"/>
          </p:cNvPicPr>
          <p:nvPr/>
        </p:nvPicPr>
        <p:blipFill>
          <a:blip r:embed="rId2" cstate="print"/>
          <a:srcRect/>
          <a:stretch>
            <a:fillRect/>
          </a:stretch>
        </p:blipFill>
        <p:spPr bwMode="auto">
          <a:xfrm>
            <a:off x="395536" y="1772816"/>
            <a:ext cx="8280920" cy="4896544"/>
          </a:xfrm>
          <a:prstGeom prst="rect">
            <a:avLst/>
          </a:prstGeom>
          <a:noFill/>
        </p:spPr>
      </p:pic>
    </p:spTree>
  </p:cSld>
  <p:clrMapOvr>
    <a:masterClrMapping/>
  </p:clrMapOvr>
  <p:transition>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Cost Terminology</a:t>
            </a:r>
            <a:endParaRPr lang="en-IN" dirty="0"/>
          </a:p>
        </p:txBody>
      </p:sp>
      <p:sp>
        <p:nvSpPr>
          <p:cNvPr id="3" name="Content Placeholder 2"/>
          <p:cNvSpPr>
            <a:spLocks noGrp="1"/>
          </p:cNvSpPr>
          <p:nvPr>
            <p:ph idx="1"/>
          </p:nvPr>
        </p:nvSpPr>
        <p:spPr/>
        <p:txBody>
          <a:bodyPr/>
          <a:lstStyle/>
          <a:p>
            <a:endParaRPr lang="en-IN" dirty="0"/>
          </a:p>
        </p:txBody>
      </p:sp>
      <p:pic>
        <p:nvPicPr>
          <p:cNvPr id="9218" name="Picture 2" descr="C:\Users\Dr. Parmila\Desktop\PPT Cost Accounting\A.jpg"/>
          <p:cNvPicPr>
            <a:picLocks noChangeAspect="1" noChangeArrowheads="1"/>
          </p:cNvPicPr>
          <p:nvPr/>
        </p:nvPicPr>
        <p:blipFill>
          <a:blip r:embed="rId2" cstate="print"/>
          <a:srcRect/>
          <a:stretch>
            <a:fillRect/>
          </a:stretch>
        </p:blipFill>
        <p:spPr bwMode="auto">
          <a:xfrm>
            <a:off x="0" y="1412776"/>
            <a:ext cx="8604448" cy="5184576"/>
          </a:xfrm>
          <a:prstGeom prst="rect">
            <a:avLst/>
          </a:prstGeom>
          <a:noFill/>
        </p:spPr>
      </p:pic>
    </p:spTree>
  </p:cSld>
  <p:clrMapOvr>
    <a:masterClrMapping/>
  </p:clrMapOvr>
  <p:transition>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 -Terms in Cost Accounting</a:t>
            </a:r>
            <a:endParaRPr lang="en-IN" dirty="0"/>
          </a:p>
        </p:txBody>
      </p:sp>
      <p:sp>
        <p:nvSpPr>
          <p:cNvPr id="3" name="Content Placeholder 2"/>
          <p:cNvSpPr>
            <a:spLocks noGrp="1"/>
          </p:cNvSpPr>
          <p:nvPr>
            <p:ph idx="1"/>
          </p:nvPr>
        </p:nvSpPr>
        <p:spPr/>
        <p:txBody>
          <a:bodyPr/>
          <a:lstStyle/>
          <a:p>
            <a:pPr>
              <a:buFont typeface="Wingdings" pitchFamily="2" charset="2"/>
              <a:buChar char="§"/>
            </a:pPr>
            <a:r>
              <a:rPr lang="en-IN" dirty="0" smtClean="0">
                <a:latin typeface="Times New Roman" pitchFamily="18" charset="0"/>
                <a:cs typeface="Times New Roman" pitchFamily="18" charset="0"/>
              </a:rPr>
              <a:t>Cost Unit </a:t>
            </a:r>
          </a:p>
          <a:p>
            <a:pPr>
              <a:buFont typeface="Wingdings" pitchFamily="2" charset="2"/>
              <a:buChar char="§"/>
            </a:pPr>
            <a:r>
              <a:rPr lang="en-IN" dirty="0" smtClean="0">
                <a:latin typeface="Times New Roman" pitchFamily="18" charset="0"/>
                <a:cs typeface="Times New Roman" pitchFamily="18" charset="0"/>
              </a:rPr>
              <a:t>Cost Centre</a:t>
            </a:r>
          </a:p>
          <a:p>
            <a:pPr>
              <a:buFont typeface="Wingdings" pitchFamily="2" charset="2"/>
              <a:buChar char="§"/>
            </a:pPr>
            <a:r>
              <a:rPr lang="en-IN" dirty="0" smtClean="0">
                <a:latin typeface="Times New Roman" pitchFamily="18" charset="0"/>
                <a:cs typeface="Times New Roman" pitchFamily="18" charset="0"/>
              </a:rPr>
              <a:t>Cost Estimation</a:t>
            </a:r>
          </a:p>
          <a:p>
            <a:pPr>
              <a:buFont typeface="Wingdings" pitchFamily="2" charset="2"/>
              <a:buChar char="§"/>
            </a:pPr>
            <a:r>
              <a:rPr lang="en-IN" dirty="0" smtClean="0">
                <a:latin typeface="Times New Roman" pitchFamily="18" charset="0"/>
                <a:cs typeface="Times New Roman" pitchFamily="18" charset="0"/>
              </a:rPr>
              <a:t>Cost Allocation</a:t>
            </a:r>
          </a:p>
          <a:p>
            <a:pPr>
              <a:buFont typeface="Wingdings" pitchFamily="2" charset="2"/>
              <a:buChar char="§"/>
            </a:pPr>
            <a:r>
              <a:rPr lang="en-IN" dirty="0" smtClean="0">
                <a:latin typeface="Times New Roman" pitchFamily="18" charset="0"/>
                <a:cs typeface="Times New Roman" pitchFamily="18" charset="0"/>
              </a:rPr>
              <a:t>Cost Apportionment</a:t>
            </a:r>
          </a:p>
          <a:p>
            <a:pPr>
              <a:buFont typeface="Wingdings" pitchFamily="2" charset="2"/>
              <a:buChar char="§"/>
            </a:pPr>
            <a:r>
              <a:rPr lang="en-IN" dirty="0" smtClean="0">
                <a:latin typeface="Times New Roman" pitchFamily="18" charset="0"/>
                <a:cs typeface="Times New Roman" pitchFamily="18" charset="0"/>
              </a:rPr>
              <a:t>Cost Reduction</a:t>
            </a:r>
          </a:p>
          <a:p>
            <a:pPr>
              <a:buFont typeface="Wingdings" pitchFamily="2" charset="2"/>
              <a:buChar char="§"/>
            </a:pPr>
            <a:r>
              <a:rPr lang="en-IN" dirty="0" smtClean="0">
                <a:latin typeface="Times New Roman" pitchFamily="18" charset="0"/>
                <a:cs typeface="Times New Roman" pitchFamily="18" charset="0"/>
              </a:rPr>
              <a:t>Cost Control</a:t>
            </a:r>
            <a:endParaRPr lang="en-IN" dirty="0">
              <a:latin typeface="Times New Roman" pitchFamily="18" charset="0"/>
              <a:cs typeface="Times New Roman" pitchFamily="18" charset="0"/>
            </a:endParaRPr>
          </a:p>
        </p:txBody>
      </p:sp>
    </p:spTree>
  </p:cSld>
  <p:clrMapOvr>
    <a:masterClrMapping/>
  </p:clrMapOvr>
  <p:transition>
    <p:wipe dir="d"/>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68</TotalTime>
  <Words>141</Words>
  <Application>Microsoft Office PowerPoint</Application>
  <PresentationFormat>On-screen Show (4:3)</PresentationFormat>
  <Paragraphs>32</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Module</vt:lpstr>
      <vt:lpstr>Introduction of Cost Accounting</vt:lpstr>
      <vt:lpstr>Meaning of Cost</vt:lpstr>
      <vt:lpstr>Definition of Cost Accountancy</vt:lpstr>
      <vt:lpstr>Elements of Cost</vt:lpstr>
      <vt:lpstr>Direct/Indirect </vt:lpstr>
      <vt:lpstr>Classification of Cost Accounting</vt:lpstr>
      <vt:lpstr>Scope of Cost Accounting</vt:lpstr>
      <vt:lpstr>Methods of Costing</vt:lpstr>
      <vt:lpstr>Cost Terminology</vt:lpstr>
      <vt:lpstr>C -Terms in Cost Accounting</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Dr. Parmila</dc:creator>
  <cp:lastModifiedBy>Dr. Parmila</cp:lastModifiedBy>
  <cp:revision>12</cp:revision>
  <dcterms:created xsi:type="dcterms:W3CDTF">2020-01-08T14:53:15Z</dcterms:created>
  <dcterms:modified xsi:type="dcterms:W3CDTF">2020-01-20T15:32:46Z</dcterms:modified>
</cp:coreProperties>
</file>